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49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316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54829" y="563523"/>
            <a:ext cx="7607141" cy="2305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51"/>
              </a:lnSpc>
              <a:buNone/>
            </a:pPr>
            <a:r>
              <a:rPr lang="en-US" sz="4841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Маршрут організації атестації педпрацівників</a:t>
            </a:r>
            <a:endParaRPr lang="en-US" sz="4841" dirty="0"/>
          </a:p>
        </p:txBody>
      </p:sp>
      <p:sp>
        <p:nvSpPr>
          <p:cNvPr id="6" name="Text 2"/>
          <p:cNvSpPr/>
          <p:nvPr/>
        </p:nvSpPr>
        <p:spPr>
          <a:xfrm>
            <a:off x="6254829" y="3176468"/>
            <a:ext cx="7607141" cy="2294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Атестація педагогічних працівників є важливою процедурою, спрямованою на підвищення якості освіти та професійний розвиток кадрів. Маршрут організації атестації включає в себе ряд етапів, починаючи від підготовки до проведення процедури та завершуючи рішенням про підтвердження кваліфікації. Важливим аспектом є забезпечення чесності, прозорості та об'єктивності кожного етапу атестації.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6254829" y="5701427"/>
            <a:ext cx="7607141" cy="1966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Процес атестації сприяє визначенню потреб у підвищенні кваліфікації, розкриттю індивідуальних досягнень та виявленню проблем, які потребують уваги та підтримки. Це важливий крок у розвитку освітньої системи та педагогічної спільноти, спрямований на створення умов для професійного зростання педагогічних працівників.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712482"/>
            <a:ext cx="71828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Протягом 3 робочих днів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319599" y="3740110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Із дати отримання витягу з протоколу про результати розгляду апеляції, за результатами якої педпрацівнику було присвоєно/підтверджено кваліфікаційну категорію, педагогічне звання, керівник закладу видає наказ та ознайомлює з ним педпрацівника під підпис.</a:t>
            </a:r>
            <a:endParaRPr lang="en-US" sz="2400" dirty="0"/>
          </a:p>
        </p:txBody>
      </p:sp>
      <p:pic>
        <p:nvPicPr>
          <p:cNvPr id="7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6744" y="887492"/>
            <a:ext cx="9434512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Маршрут організації атестації педпрацівників</a:t>
            </a:r>
            <a:endParaRPr lang="en-US" sz="4038" dirty="0"/>
          </a:p>
        </p:txBody>
      </p:sp>
      <p:sp>
        <p:nvSpPr>
          <p:cNvPr id="6" name="Shape 2"/>
          <p:cNvSpPr/>
          <p:nvPr/>
        </p:nvSpPr>
        <p:spPr>
          <a:xfrm>
            <a:off x="4426744" y="2476976"/>
            <a:ext cx="4614743" cy="2822258"/>
          </a:xfrm>
          <a:prstGeom prst="roundRect">
            <a:avLst>
              <a:gd name="adj" fmla="val 4360"/>
            </a:avLst>
          </a:prstGeom>
          <a:solidFill>
            <a:srgbClr val="EEEFF5"/>
          </a:solidFill>
          <a:ln/>
        </p:spPr>
      </p:sp>
      <p:sp>
        <p:nvSpPr>
          <p:cNvPr id="7" name="Text 3"/>
          <p:cNvSpPr/>
          <p:nvPr/>
        </p:nvSpPr>
        <p:spPr>
          <a:xfrm>
            <a:off x="4037409" y="2760166"/>
            <a:ext cx="4189095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400" b="1" dirty="0" err="1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Створення</a:t>
            </a:r>
            <a:r>
              <a:rPr lang="en-US" sz="24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</a:t>
            </a:r>
            <a:r>
              <a:rPr lang="en-US" sz="240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тестаційної</a:t>
            </a:r>
            <a:r>
              <a:rPr lang="en-US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24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</a:t>
            </a:r>
            <a:r>
              <a:rPr lang="en-US" sz="240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омісії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4188499" y="3215401"/>
            <a:ext cx="4204692" cy="19688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 пізніше 20 вересня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керівник закладу наказом створює атестаційну комісію. Це орган, відповідальний за проведення атестації педагогічних працівників та визначення професійної кваліфікації.</a:t>
            </a:r>
            <a:endParaRPr lang="en-US" sz="2000" dirty="0"/>
          </a:p>
        </p:txBody>
      </p:sp>
      <p:sp>
        <p:nvSpPr>
          <p:cNvPr id="9" name="Shape 5"/>
          <p:cNvSpPr/>
          <p:nvPr/>
        </p:nvSpPr>
        <p:spPr>
          <a:xfrm>
            <a:off x="9246513" y="2476976"/>
            <a:ext cx="4614743" cy="2822258"/>
          </a:xfrm>
          <a:prstGeom prst="roundRect">
            <a:avLst>
              <a:gd name="adj" fmla="val 4360"/>
            </a:avLst>
          </a:prstGeom>
          <a:solidFill>
            <a:srgbClr val="EEEFF5"/>
          </a:solidFill>
          <a:ln/>
        </p:spPr>
      </p:sp>
      <p:sp>
        <p:nvSpPr>
          <p:cNvPr id="10" name="Text 6"/>
          <p:cNvSpPr/>
          <p:nvPr/>
        </p:nvSpPr>
        <p:spPr>
          <a:xfrm>
            <a:off x="9451538" y="2682002"/>
            <a:ext cx="41870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400" b="1" dirty="0" err="1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Складання</a:t>
            </a:r>
            <a:r>
              <a:rPr lang="en-US" sz="24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</a:t>
            </a:r>
            <a:r>
              <a:rPr lang="en-US" sz="240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писку</a:t>
            </a:r>
            <a:r>
              <a:rPr lang="en-US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24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</a:t>
            </a:r>
            <a:r>
              <a:rPr lang="en-US" sz="240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рацівників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9451538" y="3125391"/>
            <a:ext cx="4204692" cy="19688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 пізніше 10 жовтня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атестаційна комісія складає й затверджує список працівників, які підлягають черговій атестації в наступному календарному році. Також вони визначають строки та графік засідань.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4037409" y="5562928"/>
            <a:ext cx="9434512" cy="1837849"/>
          </a:xfrm>
          <a:prstGeom prst="roundRect">
            <a:avLst>
              <a:gd name="adj" fmla="val 6696"/>
            </a:avLst>
          </a:prstGeom>
          <a:solidFill>
            <a:srgbClr val="EEEFF5"/>
          </a:solidFill>
          <a:ln/>
        </p:spPr>
      </p:sp>
      <p:sp>
        <p:nvSpPr>
          <p:cNvPr id="13" name="Text 9"/>
          <p:cNvSpPr/>
          <p:nvPr/>
        </p:nvSpPr>
        <p:spPr>
          <a:xfrm>
            <a:off x="4252197" y="5756850"/>
            <a:ext cx="5905024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400" b="1" dirty="0" err="1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Електронна</a:t>
            </a:r>
            <a:r>
              <a:rPr lang="en-US" sz="24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</a:t>
            </a:r>
            <a:r>
              <a:rPr lang="en-US" sz="240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ошта</a:t>
            </a:r>
            <a:r>
              <a:rPr lang="en-US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2400" b="1" dirty="0" err="1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для</a:t>
            </a:r>
            <a:r>
              <a:rPr lang="en-US" sz="24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</a:t>
            </a:r>
            <a:r>
              <a:rPr lang="en-US" sz="240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одання</a:t>
            </a:r>
            <a:r>
              <a:rPr lang="en-US" sz="240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24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</a:t>
            </a:r>
            <a:r>
              <a:rPr lang="en-US" sz="240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окументів</a:t>
            </a:r>
            <a:endParaRPr lang="en-US" sz="2400" dirty="0"/>
          </a:p>
        </p:txBody>
      </p:sp>
      <p:sp>
        <p:nvSpPr>
          <p:cNvPr id="14" name="Text 10"/>
          <p:cNvSpPr/>
          <p:nvPr/>
        </p:nvSpPr>
        <p:spPr>
          <a:xfrm>
            <a:off x="4361333" y="6158924"/>
            <a:ext cx="9024461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Атестаційна комісія також визначає строк та адресу електронної пошти для подання педпрацівниками документів, якщо вони вирішили подавати їх в електронній формі.</a:t>
            </a:r>
            <a:endParaRPr lang="en-US" sz="2000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1601867"/>
            <a:ext cx="62799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Проведення атестації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675001" y="2629495"/>
            <a:ext cx="71222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 пізніше 5 </a:t>
            </a:r>
            <a:r>
              <a:rPr lang="en-US" sz="28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робочих</a:t>
            </a:r>
            <a:r>
              <a:rPr lang="en-US" sz="28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днів</a:t>
            </a:r>
            <a:endParaRPr lang="uk-UA" sz="2800" b="1" dirty="0" smtClean="0">
              <a:solidFill>
                <a:srgbClr val="C0000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r>
              <a:rPr lang="en-US" sz="2800" b="1" dirty="0" smtClean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Інформація</a:t>
            </a:r>
            <a:r>
              <a:rPr lang="en-US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щодо проведення атестації оприлюднюється на сайті закладу освіти після ухвалення рішення атестаційною комісією. Це включає дату та час проведення, а також всі необхідні вказівки для педагогів.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6675001" y="4722851"/>
            <a:ext cx="71222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Протягом 5 </a:t>
            </a:r>
            <a:r>
              <a:rPr lang="en-US" sz="28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робочих</a:t>
            </a:r>
            <a:r>
              <a:rPr lang="en-US" sz="28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днів</a:t>
            </a:r>
            <a:endParaRPr lang="uk-UA" sz="2800" b="1" dirty="0" smtClean="0">
              <a:solidFill>
                <a:srgbClr val="C0000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r>
              <a:rPr lang="en-US" sz="2000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Педагоги</a:t>
            </a:r>
            <a:r>
              <a:rPr lang="en-US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мають можливість подати до атестаційної комісії документи, які на їхню думку, підтверджують їх педагогічну майстерність та/або професійні досягнення. Це може включати публікації, методичні розробки, доповіді на конференціях, а також відгуки колег та батьків.</a:t>
            </a:r>
            <a:endParaRPr lang="en-US" sz="2000" dirty="0"/>
          </a:p>
        </p:txBody>
      </p:sp>
      <p:pic>
        <p:nvPicPr>
          <p:cNvPr id="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726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5" name="Text 1"/>
          <p:cNvSpPr/>
          <p:nvPr/>
        </p:nvSpPr>
        <p:spPr>
          <a:xfrm>
            <a:off x="1059597" y="1584544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Позачергова</a:t>
            </a:r>
            <a:r>
              <a:rPr lang="en-US" sz="4374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атестація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16568" y="3220879"/>
            <a:ext cx="99893" cy="4204097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3594437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339447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9" name="Text 5"/>
          <p:cNvSpPr/>
          <p:nvPr/>
        </p:nvSpPr>
        <p:spPr>
          <a:xfrm>
            <a:off x="1107460" y="3436144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3443049"/>
            <a:ext cx="73973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Не пізніше 20 грудня поточного календарного року</a:t>
            </a:r>
            <a:endParaRPr lang="en-US" sz="2187" dirty="0">
              <a:solidFill>
                <a:srgbClr val="C00000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2388513" y="3923467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Педагог, якого не внесли до </a:t>
            </a:r>
            <a:r>
              <a:rPr lang="en-US" sz="20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атестаційної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комісії</a:t>
            </a:r>
            <a:r>
              <a:rPr lang="uk-UA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подає</a:t>
            </a:r>
            <a:r>
              <a:rPr lang="en-US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заяву з проханням внести його до списку педагогів, які підлягають черговій атестації.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1416427" y="5807571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560760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1073051" y="5649278"/>
            <a:ext cx="18669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5656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До 20 грудня</a:t>
            </a:r>
            <a:endParaRPr lang="en-US" sz="2187" dirty="0">
              <a:solidFill>
                <a:srgbClr val="C00000"/>
              </a:solidFill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88513" y="6136600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Педагог подає до атестаційної комісії заяву за формою, наведеною в додатку 1 до Положення про атестацію, для проведення позачергової атестації.</a:t>
            </a:r>
            <a:endParaRPr lang="en-US" sz="2000" dirty="0"/>
          </a:p>
        </p:txBody>
      </p:sp>
      <p:pic>
        <p:nvPicPr>
          <p:cNvPr id="17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52947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Відомості </a:t>
            </a:r>
            <a:r>
              <a:rPr lang="en-US" sz="4374" b="1" dirty="0" err="1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</a:t>
            </a: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4374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</a:t>
            </a:r>
            <a:r>
              <a:rPr lang="en-US" sz="4374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асідання</a:t>
            </a:r>
            <a:r>
              <a:rPr lang="en-US" sz="4374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</a:t>
            </a:r>
            <a:r>
              <a:rPr lang="en-US" sz="4374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тестаційної</a:t>
            </a:r>
            <a:r>
              <a:rPr lang="en-US" sz="4374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uk-UA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</a:t>
            </a:r>
            <a:r>
              <a:rPr lang="en-US" sz="4374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омісії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3251478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 пізніше ніж за 5 робочих днів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</a:t>
            </a:r>
            <a:r>
              <a:rPr lang="en-US" sz="20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проведення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сесії</a:t>
            </a:r>
            <a:r>
              <a:rPr lang="en-US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секретар атестаційної комісії вручає педагогам підписане запрошення на засідання атестаційної комісії, яке також може бути надіслане в сканованому вигляді на адресу електронної пошти. Ці запрошення підписані головою атестаційної комісії.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833199" y="561367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Також, </a:t>
            </a:r>
            <a:r>
              <a:rPr lang="en-US" sz="2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 пізніше ніж до 1 квітня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атестаційна комісія ухвалює рішення про результати атестації педагогів. Це важливе засідання визначає подальші кроки та рішення, які стосуються діяльності педагогічних працівників закладу освіти.</a:t>
            </a:r>
            <a:endParaRPr lang="en-US" sz="2000" dirty="0"/>
          </a:p>
        </p:txBody>
      </p:sp>
      <p:pic>
        <p:nvPicPr>
          <p:cNvPr id="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2057162" y="1946495"/>
            <a:ext cx="6799421" cy="657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75"/>
              </a:lnSpc>
              <a:buNone/>
            </a:pPr>
            <a:r>
              <a:rPr lang="en-US" sz="414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Протягом 3 робочих днів</a:t>
            </a:r>
            <a:endParaRPr lang="en-US" sz="4140" dirty="0"/>
          </a:p>
        </p:txBody>
      </p:sp>
      <p:sp>
        <p:nvSpPr>
          <p:cNvPr id="5" name="Text 2"/>
          <p:cNvSpPr/>
          <p:nvPr/>
        </p:nvSpPr>
        <p:spPr>
          <a:xfrm>
            <a:off x="2057161" y="3290233"/>
            <a:ext cx="10515957" cy="1009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 моменту ухвалення рішення атестаційною комісією, педагогу видається підписаний головою та секретарем атестаційної комісії примірник атестаційного листа. Цей лист є підтвердженням результатів атестації та підставою для подальшого кар'єрного </a:t>
            </a:r>
            <a:r>
              <a:rPr lang="en-US" sz="20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зростання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педагога</a:t>
            </a:r>
            <a:r>
              <a:rPr lang="uk-UA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2057162" y="4985801"/>
            <a:ext cx="10515957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Другий примірник атестаційного листа додається до особової справи педагога. Це важливий документ, який вказує на професійний рівень і досягнення педагога в системі освіти.</a:t>
            </a:r>
            <a:endParaRPr lang="en-US" sz="2000" dirty="0"/>
          </a:p>
        </p:txBody>
      </p:sp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76920"/>
            <a:ext cx="911244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Наказ про результати атестації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2104549"/>
            <a:ext cx="1110972" cy="234636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2326719"/>
            <a:ext cx="373260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Не пізніше 3 робочих днів</a:t>
            </a:r>
            <a:endParaRPr lang="en-US" sz="2187" dirty="0">
              <a:solidFill>
                <a:srgbClr val="C00000"/>
              </a:solidFill>
            </a:endParaRPr>
          </a:p>
        </p:txBody>
      </p:sp>
      <p:sp>
        <p:nvSpPr>
          <p:cNvPr id="8" name="Text 3"/>
          <p:cNvSpPr/>
          <p:nvPr/>
        </p:nvSpPr>
        <p:spPr>
          <a:xfrm>
            <a:off x="2277428" y="2807137"/>
            <a:ext cx="78621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Із дня отримання працівником атестаційного листа, керівник закладу видає наказ про результати атестації. Цей наказ є важливим документом, який легітимує результати атестації та встановлює подальші дії персоналу закладу.</a:t>
            </a:r>
            <a:endParaRPr lang="en-US" sz="20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4450913"/>
            <a:ext cx="1110972" cy="270176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77428" y="4673084"/>
            <a:ext cx="359068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Протягом 3 робочих днів</a:t>
            </a:r>
            <a:endParaRPr lang="en-US" sz="2187" dirty="0">
              <a:solidFill>
                <a:srgbClr val="C00000"/>
              </a:solidFill>
            </a:endParaRPr>
          </a:p>
        </p:txBody>
      </p:sp>
      <p:sp>
        <p:nvSpPr>
          <p:cNvPr id="11" name="Text 5"/>
          <p:cNvSpPr/>
          <p:nvPr/>
        </p:nvSpPr>
        <p:spPr>
          <a:xfrm>
            <a:off x="2277428" y="5153501"/>
            <a:ext cx="78621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Після видання наказу про результати атестації, керівник закладу проводить кілька важливих дій. Він ознайомлює з наказом всіх педагогічних працівників під підпис та подає наказ до бухгалтерії </a:t>
            </a:r>
            <a:r>
              <a:rPr lang="en-US" sz="20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закладу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для</a:t>
            </a:r>
            <a:r>
              <a:rPr lang="en-US" sz="20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проведення нарахування заробітної плати та перерахунку.</a:t>
            </a:r>
            <a:endParaRPr lang="en-US" sz="2000" dirty="0"/>
          </a:p>
        </p:txBody>
      </p:sp>
      <p:pic>
        <p:nvPicPr>
          <p:cNvPr id="12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851892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Апеляція до атестаційної комісії вищого рівня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684978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33514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Право на апеляцію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1760220" y="3831908"/>
            <a:ext cx="3481149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Педагог, який не вважає рішення атестаційної комісії обґрунтованим, може звернутися до атестаційної комісії вищого рівня. Це дає можливість переглянути прийняте рішення та довести свою позицію.</a:t>
            </a:r>
            <a:endParaRPr lang="en-US" sz="20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2684978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3351490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Юридичне забезпечення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574625" y="4179094"/>
            <a:ext cx="3481149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Апеляція до атестаційної комісії вищого рівня ґрунтується на нормативно-правових актах, що регулюють процедуру атестації педагогічних працівників. Це важливий пункт в захисті трудових прав педагогічних працівників.</a:t>
            </a:r>
            <a:endParaRPr lang="en-US" sz="20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2684978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33514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Перегляд рішення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389031" y="3831908"/>
            <a:ext cx="3481149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Атестаційна комісія вищого рівня має обов'язок ретельно переглянути апеляцію та прийняти обґрунтоване та справедливе рішення. Це забезпечує здійснення об'єктивної та справедливої атестації педагогів.</a:t>
            </a:r>
            <a:endParaRPr lang="en-US" sz="2000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1440" y="-25479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905476" y="595193"/>
            <a:ext cx="7609165" cy="676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25"/>
              </a:lnSpc>
              <a:buNone/>
            </a:pPr>
            <a:r>
              <a:rPr lang="en-US" sz="426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Розгляд апеляційної заяви</a:t>
            </a:r>
            <a:endParaRPr lang="en-US" sz="4260" dirty="0"/>
          </a:p>
        </p:txBody>
      </p:sp>
      <p:sp>
        <p:nvSpPr>
          <p:cNvPr id="5" name="Shape 2"/>
          <p:cNvSpPr/>
          <p:nvPr/>
        </p:nvSpPr>
        <p:spPr>
          <a:xfrm>
            <a:off x="2322790" y="1687443"/>
            <a:ext cx="1803202" cy="1246703"/>
          </a:xfrm>
          <a:prstGeom prst="roundRect">
            <a:avLst>
              <a:gd name="adj" fmla="val 10414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3601164" y="1842566"/>
            <a:ext cx="95726" cy="4327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08"/>
              </a:lnSpc>
              <a:buNone/>
            </a:pPr>
            <a:r>
              <a:rPr lang="en-US" sz="213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r>
              <a:rPr lang="uk-UA" sz="213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2130" dirty="0"/>
          </a:p>
        </p:txBody>
      </p:sp>
      <p:sp>
        <p:nvSpPr>
          <p:cNvPr id="7" name="Text 4"/>
          <p:cNvSpPr/>
          <p:nvPr/>
        </p:nvSpPr>
        <p:spPr>
          <a:xfrm>
            <a:off x="3925014" y="1920478"/>
            <a:ext cx="270474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28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Внесення апеляції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3925014" y="2388394"/>
            <a:ext cx="4389239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6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Педпрацівник подає апеляційну заяву</a:t>
            </a:r>
            <a:endParaRPr lang="en-US" sz="2400" dirty="0"/>
          </a:p>
        </p:txBody>
      </p:sp>
      <p:sp>
        <p:nvSpPr>
          <p:cNvPr id="9" name="Shape 6"/>
          <p:cNvSpPr/>
          <p:nvPr/>
        </p:nvSpPr>
        <p:spPr>
          <a:xfrm>
            <a:off x="3816787" y="2885509"/>
            <a:ext cx="8799909" cy="48637"/>
          </a:xfrm>
          <a:prstGeom prst="roundRect">
            <a:avLst>
              <a:gd name="adj" fmla="val 266943"/>
            </a:avLst>
          </a:prstGeom>
          <a:solidFill>
            <a:srgbClr val="EEEFF5"/>
          </a:solidFill>
          <a:ln/>
        </p:spPr>
      </p:sp>
      <p:sp>
        <p:nvSpPr>
          <p:cNvPr id="10" name="Shape 7"/>
          <p:cNvSpPr/>
          <p:nvPr/>
        </p:nvSpPr>
        <p:spPr>
          <a:xfrm>
            <a:off x="1905476" y="3058954"/>
            <a:ext cx="3606403" cy="1246703"/>
          </a:xfrm>
          <a:prstGeom prst="roundRect">
            <a:avLst>
              <a:gd name="adj" fmla="val 10414"/>
            </a:avLst>
          </a:prstGeom>
          <a:solidFill>
            <a:srgbClr val="EEEFF5"/>
          </a:solidFill>
          <a:ln/>
        </p:spPr>
      </p:sp>
      <p:sp>
        <p:nvSpPr>
          <p:cNvPr id="11" name="Text 8"/>
          <p:cNvSpPr/>
          <p:nvPr/>
        </p:nvSpPr>
        <p:spPr>
          <a:xfrm>
            <a:off x="5360431" y="3190771"/>
            <a:ext cx="151448" cy="4327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08"/>
              </a:lnSpc>
              <a:buNone/>
            </a:pPr>
            <a:r>
              <a:rPr lang="en-US" sz="213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r>
              <a:rPr lang="uk-UA" sz="213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2130" dirty="0"/>
          </a:p>
        </p:txBody>
      </p:sp>
      <p:sp>
        <p:nvSpPr>
          <p:cNvPr id="12" name="Text 9"/>
          <p:cNvSpPr/>
          <p:nvPr/>
        </p:nvSpPr>
        <p:spPr>
          <a:xfrm>
            <a:off x="5728216" y="3275290"/>
            <a:ext cx="270474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28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Розгляд комісією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5728216" y="3743206"/>
            <a:ext cx="5456873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6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Атестаційна комісія розглядає апеляційну заяву</a:t>
            </a:r>
            <a:endParaRPr lang="en-US" sz="2400" dirty="0"/>
          </a:p>
        </p:txBody>
      </p:sp>
      <p:sp>
        <p:nvSpPr>
          <p:cNvPr id="14" name="Shape 11"/>
          <p:cNvSpPr/>
          <p:nvPr/>
        </p:nvSpPr>
        <p:spPr>
          <a:xfrm>
            <a:off x="5619988" y="4240322"/>
            <a:ext cx="6996708" cy="48637"/>
          </a:xfrm>
          <a:prstGeom prst="roundRect">
            <a:avLst>
              <a:gd name="adj" fmla="val 266943"/>
            </a:avLst>
          </a:prstGeom>
          <a:solidFill>
            <a:srgbClr val="EEEFF5"/>
          </a:solidFill>
          <a:ln/>
        </p:spPr>
      </p:sp>
      <p:sp>
        <p:nvSpPr>
          <p:cNvPr id="15" name="Shape 12"/>
          <p:cNvSpPr/>
          <p:nvPr/>
        </p:nvSpPr>
        <p:spPr>
          <a:xfrm>
            <a:off x="6421100" y="4413766"/>
            <a:ext cx="417314" cy="1246703"/>
          </a:xfrm>
          <a:prstGeom prst="roundRect">
            <a:avLst>
              <a:gd name="adj" fmla="val 10414"/>
            </a:avLst>
          </a:prstGeom>
          <a:solidFill>
            <a:srgbClr val="EEEFF5"/>
          </a:solidFill>
          <a:ln/>
        </p:spPr>
      </p:sp>
      <p:sp>
        <p:nvSpPr>
          <p:cNvPr id="16" name="Text 13"/>
          <p:cNvSpPr/>
          <p:nvPr/>
        </p:nvSpPr>
        <p:spPr>
          <a:xfrm>
            <a:off x="7227213" y="4563056"/>
            <a:ext cx="146090" cy="4327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08"/>
              </a:lnSpc>
              <a:buNone/>
            </a:pPr>
            <a:r>
              <a:rPr lang="en-US" sz="213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r>
              <a:rPr lang="uk-UA" sz="213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2130" dirty="0"/>
          </a:p>
        </p:txBody>
      </p:sp>
      <p:sp>
        <p:nvSpPr>
          <p:cNvPr id="17" name="Text 14"/>
          <p:cNvSpPr/>
          <p:nvPr/>
        </p:nvSpPr>
        <p:spPr>
          <a:xfrm>
            <a:off x="7531418" y="4630103"/>
            <a:ext cx="2769394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28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Ухвалення рішення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7531418" y="5098018"/>
            <a:ext cx="4167426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6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Комісія ухвалює рішення по апеляції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1905476" y="5903833"/>
            <a:ext cx="10819328" cy="17305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разі подання педпрацівником апеляційної заяви, вона підлягає обов'язковому розгляду атестаційною комісією. Після ретельного аналізу висновків та обґрунтувань, атестаційна комісія ухвалює рішення з урахуванням всіх аспектів, що були надані апелянтом. </a:t>
            </a:r>
            <a:endParaRPr lang="en-US" sz="2000" dirty="0"/>
          </a:p>
        </p:txBody>
      </p:sp>
      <p:pic>
        <p:nvPicPr>
          <p:cNvPr id="2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780</Words>
  <Application>Microsoft Office PowerPoint</Application>
  <PresentationFormat>Произвольный</PresentationFormat>
  <Paragraphs>63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Barlow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17</cp:revision>
  <dcterms:created xsi:type="dcterms:W3CDTF">2024-03-27T12:33:18Z</dcterms:created>
  <dcterms:modified xsi:type="dcterms:W3CDTF">2024-04-08T11:15:03Z</dcterms:modified>
</cp:coreProperties>
</file>